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307" r:id="rId5"/>
    <p:sldId id="258" r:id="rId6"/>
    <p:sldId id="265" r:id="rId7"/>
    <p:sldId id="266" r:id="rId8"/>
    <p:sldId id="304" r:id="rId9"/>
    <p:sldId id="267" r:id="rId10"/>
    <p:sldId id="305" r:id="rId11"/>
    <p:sldId id="268" r:id="rId12"/>
    <p:sldId id="269" r:id="rId13"/>
    <p:sldId id="306" r:id="rId14"/>
    <p:sldId id="270" r:id="rId15"/>
    <p:sldId id="259" r:id="rId16"/>
    <p:sldId id="262" r:id="rId17"/>
    <p:sldId id="308" r:id="rId1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B"/>
    <a:srgbClr val="D50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p:cViewPr varScale="1">
        <p:scale>
          <a:sx n="115" d="100"/>
          <a:sy n="115" d="100"/>
        </p:scale>
        <p:origin x="376" y="19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0D38392C-5B1B-4091-92F5-0AF516E230C0}" type="datetimeFigureOut">
              <a:rPr lang="en-US"/>
              <a:pPr>
                <a:defRPr/>
              </a:pPr>
              <a:t>7/27/21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26BD201C-12E2-4DBB-9A5B-6B389EAEBA6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cs typeface="Arial" charset="0"/>
              </a:defRPr>
            </a:lvl1pPr>
          </a:lstStyle>
          <a:p>
            <a:pPr>
              <a:defRPr/>
            </a:pPr>
            <a:fld id="{FAC896CC-00FF-4966-96CE-D3E3C41D982D}" type="datetimeFigureOut">
              <a:rPr lang="en-US"/>
              <a:pPr>
                <a:defRPr/>
              </a:pPr>
              <a:t>7/27/21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cs typeface="Arial" charset="0"/>
              </a:defRPr>
            </a:lvl1pPr>
          </a:lstStyle>
          <a:p>
            <a:pPr>
              <a:defRPr/>
            </a:pPr>
            <a:fld id="{8B4E09B2-6408-441F-BB3F-D03E0D1A73E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a:t>
            </a:fld>
            <a:endParaRPr lang="en-US"/>
          </a:p>
        </p:txBody>
      </p:sp>
    </p:spTree>
    <p:extLst>
      <p:ext uri="{BB962C8B-B14F-4D97-AF65-F5344CB8AC3E}">
        <p14:creationId xmlns:p14="http://schemas.microsoft.com/office/powerpoint/2010/main" val="4051508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mn-lt"/>
                <a:ea typeface="+mn-ea"/>
                <a:cs typeface="+mn-cs"/>
              </a:rPr>
              <a:t>Comment-The criteria of how the top person should be caught is in the rule (3.3.6c) and not the definition. </a:t>
            </a:r>
          </a:p>
          <a:p>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6</a:t>
            </a:fld>
            <a:endParaRPr lang="en-US"/>
          </a:p>
        </p:txBody>
      </p:sp>
    </p:spTree>
    <p:extLst>
      <p:ext uri="{BB962C8B-B14F-4D97-AF65-F5344CB8AC3E}">
        <p14:creationId xmlns:p14="http://schemas.microsoft.com/office/powerpoint/2010/main" val="4073032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Comment- This rule change allows the base of a non-extended stunt to hand or take a sign or prop to or from a top person with a hand that is not supporting a top person. </a:t>
            </a:r>
            <a:endParaRPr lang="en-US"/>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11</a:t>
            </a:fld>
            <a:endParaRPr lang="en-US"/>
          </a:p>
        </p:txBody>
      </p:sp>
    </p:spTree>
    <p:extLst>
      <p:ext uri="{BB962C8B-B14F-4D97-AF65-F5344CB8AC3E}">
        <p14:creationId xmlns:p14="http://schemas.microsoft.com/office/powerpoint/2010/main" val="39720719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D2142EF-4370-4E07-B7B2-532C0AFB16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5709"/>
            <a:ext cx="12192000" cy="4502133"/>
          </a:xfrm>
          <a:prstGeom prst="rect">
            <a:avLst/>
          </a:prstGeom>
        </p:spPr>
      </p:pic>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9" name="TextBox 8"/>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0" name="Picture 9" descr="A picture containing drawing&#10;&#10;Description automatically generated">
            <a:extLst>
              <a:ext uri="{FF2B5EF4-FFF2-40B4-BE49-F238E27FC236}">
                <a16:creationId xmlns:a16="http://schemas.microsoft.com/office/drawing/2014/main" id="{AD8B593B-5C78-4CBD-9F38-16959FD79D1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5395" y="5181983"/>
            <a:ext cx="1236422" cy="14447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Sporty Title Slide">
    <p:spTree>
      <p:nvGrpSpPr>
        <p:cNvPr id="1" name=""/>
        <p:cNvGrpSpPr/>
        <p:nvPr/>
      </p:nvGrpSpPr>
      <p:grpSpPr>
        <a:xfrm>
          <a:off x="0" y="0"/>
          <a:ext cx="0" cy="0"/>
          <a:chOff x="0" y="0"/>
          <a:chExt cx="0" cy="0"/>
        </a:xfrm>
      </p:grpSpPr>
      <p:sp>
        <p:nvSpPr>
          <p:cNvPr id="5" name="Rectangle 4"/>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2743200" y="4416425"/>
            <a:ext cx="9448800" cy="42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rot="10800000">
            <a:off x="2233084" y="4416426"/>
            <a:ext cx="508000" cy="2441575"/>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2" name="Title 1"/>
          <p:cNvSpPr>
            <a:spLocks noGrp="1"/>
          </p:cNvSpPr>
          <p:nvPr>
            <p:ph type="ctrTitle"/>
          </p:nvPr>
        </p:nvSpPr>
        <p:spPr>
          <a:xfrm>
            <a:off x="609600" y="3091816"/>
            <a:ext cx="11297920" cy="1241425"/>
          </a:xfrm>
        </p:spPr>
        <p:txBody>
          <a:bodyPr>
            <a:noAutofit/>
          </a:bodyPr>
          <a:lstStyle>
            <a:lvl1pPr algn="l">
              <a:lnSpc>
                <a:spcPts val="3800"/>
              </a:lnSpc>
              <a:defRPr sz="4600" b="1" cap="all" spc="0"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3180080" y="5034280"/>
            <a:ext cx="8829040" cy="1709420"/>
          </a:xfrm>
        </p:spPr>
        <p:txBody>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extBox 9">
            <a:extLst>
              <a:ext uri="{FF2B5EF4-FFF2-40B4-BE49-F238E27FC236}">
                <a16:creationId xmlns:a16="http://schemas.microsoft.com/office/drawing/2014/main" id="{20E7DAFF-18A1-43A8-B015-E70E6D39270B}"/>
              </a:ext>
            </a:extLst>
          </p:cNvPr>
          <p:cNvSpPr txBox="1"/>
          <p:nvPr userDrawn="1"/>
        </p:nvSpPr>
        <p:spPr>
          <a:xfrm>
            <a:off x="428131" y="4646730"/>
            <a:ext cx="1830950" cy="430887"/>
          </a:xfrm>
          <a:prstGeom prst="rect">
            <a:avLst/>
          </a:prstGeom>
          <a:noFill/>
        </p:spPr>
        <p:txBody>
          <a:bodyPr wrap="none">
            <a:spAutoFit/>
          </a:bodyPr>
          <a:lstStyle/>
          <a:p>
            <a:pPr algn="ctr">
              <a:defRPr/>
            </a:pPr>
            <a:r>
              <a:rPr lang="en-US" sz="1100">
                <a:solidFill>
                  <a:srgbClr val="00205B"/>
                </a:solidFill>
                <a:latin typeface="+mn-lt"/>
                <a:cs typeface="Arial" charset="0"/>
              </a:rPr>
              <a:t>National Federation of State </a:t>
            </a:r>
          </a:p>
          <a:p>
            <a:pPr algn="ctr">
              <a:defRPr/>
            </a:pPr>
            <a:r>
              <a:rPr lang="en-US" sz="1100">
                <a:solidFill>
                  <a:srgbClr val="00205B"/>
                </a:solidFill>
                <a:latin typeface="+mn-lt"/>
                <a:cs typeface="Arial" charset="0"/>
              </a:rPr>
              <a:t>High School Associations</a:t>
            </a:r>
          </a:p>
        </p:txBody>
      </p:sp>
      <p:pic>
        <p:nvPicPr>
          <p:cNvPr id="8" name="Picture 7" descr="A picture containing drawing&#10;&#10;Description automatically generated">
            <a:extLst>
              <a:ext uri="{FF2B5EF4-FFF2-40B4-BE49-F238E27FC236}">
                <a16:creationId xmlns:a16="http://schemas.microsoft.com/office/drawing/2014/main" id="{3402AFB9-59C9-4F67-8129-CA6A6EFF25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5395" y="5181983"/>
            <a:ext cx="1236422" cy="14447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EED58DB-0473-49E7-8FCF-E3C60A592785}" type="datetimeFigureOut">
              <a:rPr lang="en-US"/>
              <a:pPr>
                <a:defRPr/>
              </a:pPr>
              <a:t>7/27/21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www.nfhs.org</a:t>
            </a:r>
          </a:p>
        </p:txBody>
      </p:sp>
      <p:sp>
        <p:nvSpPr>
          <p:cNvPr id="6" name="Slide Number Placeholder 5"/>
          <p:cNvSpPr>
            <a:spLocks noGrp="1"/>
          </p:cNvSpPr>
          <p:nvPr>
            <p:ph type="sldNum" sz="quarter" idx="12"/>
          </p:nvPr>
        </p:nvSpPr>
        <p:spPr/>
        <p:txBody>
          <a:bodyPr/>
          <a:lstStyle>
            <a:lvl1pPr>
              <a:defRPr/>
            </a:lvl1pPr>
          </a:lstStyle>
          <a:p>
            <a:pPr>
              <a:defRPr/>
            </a:pPr>
            <a:fld id="{7E1C6EB7-24C7-4ADB-A469-6D576C7B840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Points of Emphasis</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CA574E5-FD7F-4BE5-A52F-7CC3448DC73D}" type="datetimeFigureOut">
              <a:rPr lang="en-US"/>
              <a:pPr>
                <a:defRPr/>
              </a:pPr>
              <a:t>7/27/21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F215D8C-5BF0-4062-847A-4E374A8FC26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le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217758-ACCC-4E26-AC66-857E65430FDE}" type="datetimeFigureOut">
              <a:rPr lang="en-US"/>
              <a:pPr>
                <a:defRPr/>
              </a:pPr>
              <a:t>7/27/21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E0A71D9-E60A-4956-946F-F01E7608B95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Editori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Editorial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314A39-A647-43F0-BD87-446DC46F0454}" type="datetimeFigureOut">
              <a:rPr lang="en-US"/>
              <a:pPr>
                <a:defRPr/>
              </a:pPr>
              <a:t>7/27/21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C53ED8F9-E0FA-433A-A2CD-F6F13C2907A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Manual Change">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Manual Change</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FCCA03E-429E-4287-B460-5A3D2507CEB5}" type="datetimeFigureOut">
              <a:rPr lang="en-US"/>
              <a:pPr>
                <a:defRPr/>
              </a:pPr>
              <a:t>7/27/21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4E5A0F9E-214F-4EC5-88BA-BF682F9F16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Rules Reminder">
    <p:spTree>
      <p:nvGrpSpPr>
        <p:cNvPr id="1" name=""/>
        <p:cNvGrpSpPr/>
        <p:nvPr/>
      </p:nvGrpSpPr>
      <p:grpSpPr>
        <a:xfrm>
          <a:off x="0" y="0"/>
          <a:ext cx="0" cy="0"/>
          <a:chOff x="0" y="0"/>
          <a:chExt cx="0" cy="0"/>
        </a:xfrm>
      </p:grpSpPr>
      <p:sp>
        <p:nvSpPr>
          <p:cNvPr id="4" name="TextBox 3"/>
          <p:cNvSpPr txBox="1"/>
          <p:nvPr userDrawn="1"/>
        </p:nvSpPr>
        <p:spPr>
          <a:xfrm>
            <a:off x="880533" y="49213"/>
            <a:ext cx="4021667" cy="400050"/>
          </a:xfrm>
          <a:prstGeom prst="rect">
            <a:avLst/>
          </a:prstGeom>
          <a:noFill/>
        </p:spPr>
        <p:txBody>
          <a:bodyPr>
            <a:spAutoFit/>
          </a:bodyPr>
          <a:lstStyle/>
          <a:p>
            <a:pPr algn="ctr">
              <a:defRPr/>
            </a:pPr>
            <a:r>
              <a:rPr lang="en-US" sz="2000">
                <a:solidFill>
                  <a:schemeClr val="bg1"/>
                </a:solidFill>
                <a:latin typeface="+mn-lt"/>
                <a:cs typeface="Arial" charset="0"/>
              </a:rPr>
              <a:t>Rules Reminder</a:t>
            </a:r>
          </a:p>
        </p:txBody>
      </p:sp>
      <p:sp>
        <p:nvSpPr>
          <p:cNvPr id="2" name="Title 1"/>
          <p:cNvSpPr>
            <a:spLocks noGrp="1"/>
          </p:cNvSpPr>
          <p:nvPr>
            <p:ph type="title"/>
          </p:nvPr>
        </p:nvSpPr>
        <p:spPr/>
        <p:txBody>
          <a:bodyPr/>
          <a:lstStyle>
            <a:lvl1pPr algn="l">
              <a:defRPr sz="3800" b="1"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1A596BE-6D36-4222-847D-ED1890045996}" type="datetimeFigureOut">
              <a:rPr lang="en-US"/>
              <a:pPr>
                <a:defRPr/>
              </a:pPr>
              <a:t>7/27/21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www.nfhs.org</a:t>
            </a:r>
          </a:p>
        </p:txBody>
      </p:sp>
      <p:sp>
        <p:nvSpPr>
          <p:cNvPr id="7" name="Slide Number Placeholder 5"/>
          <p:cNvSpPr>
            <a:spLocks noGrp="1"/>
          </p:cNvSpPr>
          <p:nvPr>
            <p:ph type="sldNum" sz="quarter" idx="12"/>
          </p:nvPr>
        </p:nvSpPr>
        <p:spPr/>
        <p:txBody>
          <a:bodyPr/>
          <a:lstStyle>
            <a:lvl1pPr>
              <a:defRPr/>
            </a:lvl1pPr>
          </a:lstStyle>
          <a:p>
            <a:pPr>
              <a:defRPr/>
            </a:pPr>
            <a:fld id="{BB9FA9DB-E291-4943-BA24-3492DBA589A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A group of people posing for a photo&#10;&#10;Description automatically generated">
            <a:extLst>
              <a:ext uri="{FF2B5EF4-FFF2-40B4-BE49-F238E27FC236}">
                <a16:creationId xmlns:a16="http://schemas.microsoft.com/office/drawing/2014/main" id="{E1C379E0-9920-4120-ADE0-A4217485FC4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915"/>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A close up of a sign&#10;&#10;Description automatically generated">
            <a:extLst>
              <a:ext uri="{FF2B5EF4-FFF2-40B4-BE49-F238E27FC236}">
                <a16:creationId xmlns:a16="http://schemas.microsoft.com/office/drawing/2014/main" id="{8494E476-94BE-4249-BA58-F863CF9C2C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69929" y="4858995"/>
            <a:ext cx="1260753" cy="147218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4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2856" y="195004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757713DC-30C4-4EB6-933B-B35831C7F715}" type="datetimeFigureOut">
              <a:rPr lang="en-US"/>
              <a:pPr>
                <a:defRPr/>
              </a:pPr>
              <a:t>7/27/21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431FA01-9D33-4534-80B3-5D3504E709E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rot="10800000">
            <a:off x="364067" y="412750"/>
            <a:ext cx="508000" cy="6445250"/>
          </a:xfrm>
          <a:prstGeom prst="rect">
            <a:avLst/>
          </a:prstGeom>
          <a:gradFill flip="none" rotWithShape="1">
            <a:gsLst>
              <a:gs pos="0">
                <a:schemeClr val="tx1">
                  <a:tint val="44500"/>
                  <a:satMod val="160000"/>
                  <a:alpha val="0"/>
                </a:schemeClr>
              </a:gs>
              <a:gs pos="100000">
                <a:schemeClr val="tx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0800000" scaled="1"/>
                <a:tileRect/>
              </a:gradFill>
            </a:endParaRPr>
          </a:p>
        </p:txBody>
      </p:sp>
      <p:sp>
        <p:nvSpPr>
          <p:cNvPr id="1027" name="Title Placeholder 1"/>
          <p:cNvSpPr>
            <a:spLocks noGrp="1"/>
          </p:cNvSpPr>
          <p:nvPr>
            <p:ph type="title"/>
          </p:nvPr>
        </p:nvSpPr>
        <p:spPr bwMode="auto">
          <a:xfrm>
            <a:off x="1940985" y="525463"/>
            <a:ext cx="10026649" cy="1204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1940985" y="1989139"/>
            <a:ext cx="10026649" cy="433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06819" y="6516688"/>
            <a:ext cx="28448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3095B79-01CE-4ED0-989F-2DE6BB02611A}" type="datetimeFigureOut">
              <a:rPr lang="en-US"/>
              <a:pPr>
                <a:defRPr/>
              </a:pPr>
              <a:t>7/27/21</a:t>
            </a:fld>
            <a:endParaRPr lang="en-US"/>
          </a:p>
        </p:txBody>
      </p:sp>
      <p:sp>
        <p:nvSpPr>
          <p:cNvPr id="5" name="Footer Placeholder 4"/>
          <p:cNvSpPr>
            <a:spLocks noGrp="1"/>
          </p:cNvSpPr>
          <p:nvPr>
            <p:ph type="ftr" sz="quarter" idx="3"/>
          </p:nvPr>
        </p:nvSpPr>
        <p:spPr>
          <a:xfrm>
            <a:off x="9997018" y="6524624"/>
            <a:ext cx="1991783" cy="29527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cs typeface="+mn-cs"/>
              </a:defRPr>
            </a:lvl1pPr>
          </a:lstStyle>
          <a:p>
            <a:pPr>
              <a:defRPr/>
            </a:pPr>
            <a:r>
              <a:rPr lang="en-US"/>
              <a:t>www.nfhs.org</a:t>
            </a:r>
          </a:p>
        </p:txBody>
      </p:sp>
      <p:sp>
        <p:nvSpPr>
          <p:cNvPr id="6" name="Slide Number Placeholder 5"/>
          <p:cNvSpPr>
            <a:spLocks noGrp="1"/>
          </p:cNvSpPr>
          <p:nvPr>
            <p:ph type="sldNum" sz="quarter" idx="4"/>
          </p:nvPr>
        </p:nvSpPr>
        <p:spPr>
          <a:xfrm>
            <a:off x="8343900" y="6516688"/>
            <a:ext cx="1388533"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2EB5F1B-DC25-41F9-B0A8-DDD82FCDFBFF}" type="slidenum">
              <a:rPr lang="en-US"/>
              <a:pPr>
                <a:defRPr/>
              </a:pPr>
              <a:t>‹#›</a:t>
            </a:fld>
            <a:endParaRPr lang="en-US"/>
          </a:p>
        </p:txBody>
      </p:sp>
      <p:sp>
        <p:nvSpPr>
          <p:cNvPr id="7" name="Rectangle 6"/>
          <p:cNvSpPr/>
          <p:nvPr/>
        </p:nvSpPr>
        <p:spPr>
          <a:xfrm>
            <a:off x="0" y="0"/>
            <a:ext cx="12192000" cy="42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74185" y="0"/>
            <a:ext cx="4023783" cy="420688"/>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Straight Connector 11"/>
          <p:cNvCxnSpPr/>
          <p:nvPr/>
        </p:nvCxnSpPr>
        <p:spPr>
          <a:xfrm>
            <a:off x="874184" y="1874838"/>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74184" y="6524625"/>
            <a:ext cx="113178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6" name="Group 21"/>
          <p:cNvGrpSpPr>
            <a:grpSpLocks/>
          </p:cNvGrpSpPr>
          <p:nvPr/>
        </p:nvGrpSpPr>
        <p:grpSpPr bwMode="auto">
          <a:xfrm>
            <a:off x="670984" y="855664"/>
            <a:ext cx="1132416" cy="650875"/>
            <a:chOff x="502921" y="856420"/>
            <a:chExt cx="850391" cy="649605"/>
          </a:xfrm>
          <a:solidFill>
            <a:srgbClr val="00205B"/>
          </a:solidFill>
        </p:grpSpPr>
        <p:sp>
          <p:nvSpPr>
            <p:cNvPr id="19" name="Freeform 18"/>
            <p:cNvSpPr/>
            <p:nvPr userDrawn="1"/>
          </p:nvSpPr>
          <p:spPr>
            <a:xfrm>
              <a:off x="504510" y="1376104"/>
              <a:ext cx="149415" cy="129921"/>
            </a:xfrm>
            <a:custGeom>
              <a:avLst/>
              <a:gdLst>
                <a:gd name="connsiteX0" fmla="*/ 0 w 148590"/>
                <a:gd name="connsiteY0" fmla="*/ 0 h 129540"/>
                <a:gd name="connsiteX1" fmla="*/ 148590 w 148590"/>
                <a:gd name="connsiteY1" fmla="*/ 0 h 129540"/>
                <a:gd name="connsiteX2" fmla="*/ 148590 w 148590"/>
                <a:gd name="connsiteY2" fmla="*/ 129540 h 129540"/>
                <a:gd name="connsiteX3" fmla="*/ 0 w 148590"/>
                <a:gd name="connsiteY3" fmla="*/ 0 h 129540"/>
              </a:gdLst>
              <a:ahLst/>
              <a:cxnLst>
                <a:cxn ang="0">
                  <a:pos x="connsiteX0" y="connsiteY0"/>
                </a:cxn>
                <a:cxn ang="0">
                  <a:pos x="connsiteX1" y="connsiteY1"/>
                </a:cxn>
                <a:cxn ang="0">
                  <a:pos x="connsiteX2" y="connsiteY2"/>
                </a:cxn>
                <a:cxn ang="0">
                  <a:pos x="connsiteX3" y="connsiteY3"/>
                </a:cxn>
              </a:cxnLst>
              <a:rect l="l" t="t" r="r" b="b"/>
              <a:pathLst>
                <a:path w="148590" h="129540">
                  <a:moveTo>
                    <a:pt x="0" y="0"/>
                  </a:moveTo>
                  <a:lnTo>
                    <a:pt x="148590" y="0"/>
                  </a:lnTo>
                  <a:lnTo>
                    <a:pt x="148590" y="12954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reeform 17"/>
            <p:cNvSpPr/>
            <p:nvPr userDrawn="1"/>
          </p:nvSpPr>
          <p:spPr>
            <a:xfrm>
              <a:off x="502921" y="856420"/>
              <a:ext cx="850391" cy="521268"/>
            </a:xfrm>
            <a:custGeom>
              <a:avLst/>
              <a:gdLst>
                <a:gd name="connsiteX0" fmla="*/ 1905 w 942975"/>
                <a:gd name="connsiteY0" fmla="*/ 0 h 521970"/>
                <a:gd name="connsiteX1" fmla="*/ 0 w 942975"/>
                <a:gd name="connsiteY1" fmla="*/ 520065 h 521970"/>
                <a:gd name="connsiteX2" fmla="*/ 775335 w 942975"/>
                <a:gd name="connsiteY2" fmla="*/ 521970 h 521970"/>
                <a:gd name="connsiteX3" fmla="*/ 942975 w 942975"/>
                <a:gd name="connsiteY3" fmla="*/ 222885 h 521970"/>
                <a:gd name="connsiteX4" fmla="*/ 775335 w 942975"/>
                <a:gd name="connsiteY4" fmla="*/ 1905 h 521970"/>
                <a:gd name="connsiteX5" fmla="*/ 1905 w 94297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60985 h 521970"/>
                <a:gd name="connsiteX4" fmla="*/ 775335 w 946785"/>
                <a:gd name="connsiteY4" fmla="*/ 1905 h 521970"/>
                <a:gd name="connsiteX5" fmla="*/ 1905 w 946785"/>
                <a:gd name="connsiteY5" fmla="*/ 0 h 521970"/>
                <a:gd name="connsiteX0" fmla="*/ 1905 w 946785"/>
                <a:gd name="connsiteY0" fmla="*/ 0 h 521970"/>
                <a:gd name="connsiteX1" fmla="*/ 0 w 946785"/>
                <a:gd name="connsiteY1" fmla="*/ 520065 h 521970"/>
                <a:gd name="connsiteX2" fmla="*/ 775335 w 946785"/>
                <a:gd name="connsiteY2" fmla="*/ 521970 h 521970"/>
                <a:gd name="connsiteX3" fmla="*/ 946785 w 946785"/>
                <a:gd name="connsiteY3" fmla="*/ 241935 h 521970"/>
                <a:gd name="connsiteX4" fmla="*/ 775335 w 946785"/>
                <a:gd name="connsiteY4" fmla="*/ 1905 h 521970"/>
                <a:gd name="connsiteX5" fmla="*/ 1905 w 946785"/>
                <a:gd name="connsiteY5" fmla="*/ 0 h 521970"/>
                <a:gd name="connsiteX0" fmla="*/ 1905 w 948690"/>
                <a:gd name="connsiteY0" fmla="*/ 0 h 521970"/>
                <a:gd name="connsiteX1" fmla="*/ 0 w 948690"/>
                <a:gd name="connsiteY1" fmla="*/ 520065 h 521970"/>
                <a:gd name="connsiteX2" fmla="*/ 775335 w 948690"/>
                <a:gd name="connsiteY2" fmla="*/ 521970 h 521970"/>
                <a:gd name="connsiteX3" fmla="*/ 948690 w 948690"/>
                <a:gd name="connsiteY3" fmla="*/ 253365 h 521970"/>
                <a:gd name="connsiteX4" fmla="*/ 775335 w 948690"/>
                <a:gd name="connsiteY4" fmla="*/ 1905 h 521970"/>
                <a:gd name="connsiteX5" fmla="*/ 1905 w 948690"/>
                <a:gd name="connsiteY5" fmla="*/ 0 h 52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690" h="521970">
                  <a:moveTo>
                    <a:pt x="1905" y="0"/>
                  </a:moveTo>
                  <a:lnTo>
                    <a:pt x="0" y="520065"/>
                  </a:lnTo>
                  <a:lnTo>
                    <a:pt x="775335" y="521970"/>
                  </a:lnTo>
                  <a:lnTo>
                    <a:pt x="948690" y="253365"/>
                  </a:lnTo>
                  <a:lnTo>
                    <a:pt x="775335" y="1905"/>
                  </a:lnTo>
                  <a:lnTo>
                    <a:pt x="1905"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3" name="Picture 2" descr="A close up of a sign&#10;&#10;Description automatically generated">
            <a:extLst>
              <a:ext uri="{FF2B5EF4-FFF2-40B4-BE49-F238E27FC236}">
                <a16:creationId xmlns:a16="http://schemas.microsoft.com/office/drawing/2014/main" id="{C00CB8E0-4CF4-41FC-9556-38B3AC65E3A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65143" y="5748319"/>
            <a:ext cx="813848" cy="950976"/>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89"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sldNum="0" hdr="0" dt="0"/>
  <p:txStyles>
    <p:titleStyle>
      <a:lvl1pPr algn="l" rtl="0" eaLnBrk="1" fontAlgn="base" hangingPunct="1">
        <a:lnSpc>
          <a:spcPts val="3800"/>
        </a:lnSpc>
        <a:spcBef>
          <a:spcPct val="0"/>
        </a:spcBef>
        <a:spcAft>
          <a:spcPct val="0"/>
        </a:spcAft>
        <a:defRPr sz="3800" b="1" kern="1200" cap="all">
          <a:solidFill>
            <a:srgbClr val="00205B"/>
          </a:solidFill>
          <a:latin typeface="+mj-lt"/>
          <a:ea typeface="+mj-ea"/>
          <a:cs typeface="+mj-cs"/>
        </a:defRPr>
      </a:lvl1pPr>
      <a:lvl2pPr algn="l" rtl="0" eaLnBrk="1" fontAlgn="base" hangingPunct="1">
        <a:lnSpc>
          <a:spcPts val="3800"/>
        </a:lnSpc>
        <a:spcBef>
          <a:spcPct val="0"/>
        </a:spcBef>
        <a:spcAft>
          <a:spcPct val="0"/>
        </a:spcAft>
        <a:defRPr sz="3800" b="1">
          <a:solidFill>
            <a:schemeClr val="tx2"/>
          </a:solidFill>
          <a:latin typeface="Calibri" pitchFamily="34" charset="0"/>
        </a:defRPr>
      </a:lvl2pPr>
      <a:lvl3pPr algn="l" rtl="0" eaLnBrk="1" fontAlgn="base" hangingPunct="1">
        <a:lnSpc>
          <a:spcPts val="3800"/>
        </a:lnSpc>
        <a:spcBef>
          <a:spcPct val="0"/>
        </a:spcBef>
        <a:spcAft>
          <a:spcPct val="0"/>
        </a:spcAft>
        <a:defRPr sz="3800" b="1">
          <a:solidFill>
            <a:schemeClr val="tx2"/>
          </a:solidFill>
          <a:latin typeface="Calibri" pitchFamily="34" charset="0"/>
        </a:defRPr>
      </a:lvl3pPr>
      <a:lvl4pPr algn="l" rtl="0" eaLnBrk="1" fontAlgn="base" hangingPunct="1">
        <a:lnSpc>
          <a:spcPts val="3800"/>
        </a:lnSpc>
        <a:spcBef>
          <a:spcPct val="0"/>
        </a:spcBef>
        <a:spcAft>
          <a:spcPct val="0"/>
        </a:spcAft>
        <a:defRPr sz="3800" b="1">
          <a:solidFill>
            <a:schemeClr val="tx2"/>
          </a:solidFill>
          <a:latin typeface="Calibri" pitchFamily="34" charset="0"/>
        </a:defRPr>
      </a:lvl4pPr>
      <a:lvl5pPr algn="l" rtl="0" eaLnBrk="1" fontAlgn="base" hangingPunct="1">
        <a:lnSpc>
          <a:spcPts val="3800"/>
        </a:lnSpc>
        <a:spcBef>
          <a:spcPct val="0"/>
        </a:spcBef>
        <a:spcAft>
          <a:spcPct val="0"/>
        </a:spcAft>
        <a:defRPr sz="3800" b="1">
          <a:solidFill>
            <a:schemeClr val="tx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0"/>
        </a:spcBef>
        <a:spcAft>
          <a:spcPct val="0"/>
        </a:spcAft>
        <a:buFont typeface="Wingdings" pitchFamily="2" charset="2"/>
        <a:buChar char="§"/>
        <a:defRPr sz="2600" kern="1200">
          <a:solidFill>
            <a:schemeClr val="tx1"/>
          </a:solidFill>
          <a:latin typeface="+mn-lt"/>
          <a:ea typeface="+mn-ea"/>
          <a:cs typeface="+mn-cs"/>
        </a:defRPr>
      </a:lvl1pPr>
      <a:lvl2pPr marL="742950" indent="-285750" algn="l" rtl="0" eaLnBrk="1" fontAlgn="base" hangingPunct="1">
        <a:spcBef>
          <a:spcPct val="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1" fontAlgn="base" hangingPunct="1">
        <a:spcBef>
          <a:spcPct val="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1" fontAlgn="base" hangingPunct="1">
        <a:spcBef>
          <a:spcPct val="0"/>
        </a:spcBef>
        <a:spcAft>
          <a:spcPct val="0"/>
        </a:spcAft>
        <a:buFont typeface="Courier New" pitchFamily="49" charset="0"/>
        <a:buChar char="o"/>
        <a:defRPr sz="2000" kern="1200">
          <a:solidFill>
            <a:schemeClr val="tx1"/>
          </a:solidFill>
          <a:latin typeface="+mn-lt"/>
          <a:ea typeface="+mn-ea"/>
          <a:cs typeface="+mn-cs"/>
        </a:defRPr>
      </a:lvl4pPr>
      <a:lvl5pPr marL="2057400" indent="-228600" algn="l" rtl="0" eaLnBrk="1" fontAlgn="base" hangingPunct="1">
        <a:spcBef>
          <a:spcPct val="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cognitoforms.com/MississippiHighSchoolActivitiesAssociation/RulesClinicAttendanceFor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911E72-0701-46FF-B0C5-7CE23D1D8E3A}"/>
              </a:ext>
            </a:extLst>
          </p:cNvPr>
          <p:cNvSpPr>
            <a:spLocks noGrp="1"/>
          </p:cNvSpPr>
          <p:nvPr>
            <p:ph type="ctrTitle"/>
          </p:nvPr>
        </p:nvSpPr>
        <p:spPr/>
        <p:txBody>
          <a:bodyPr/>
          <a:lstStyle/>
          <a:p>
            <a:r>
              <a:rPr lang="en-US"/>
              <a:t>2021 Spirit</a:t>
            </a:r>
            <a:br>
              <a:rPr lang="en-US"/>
            </a:br>
            <a:r>
              <a:rPr lang="en-US"/>
              <a:t>Rules </a:t>
            </a:r>
            <a:endParaRPr lang="en-US">
              <a:cs typeface="Calibri"/>
            </a:endParaRPr>
          </a:p>
        </p:txBody>
      </p:sp>
      <p:sp>
        <p:nvSpPr>
          <p:cNvPr id="8" name="Subtitle 7">
            <a:extLst>
              <a:ext uri="{FF2B5EF4-FFF2-40B4-BE49-F238E27FC236}">
                <a16:creationId xmlns:a16="http://schemas.microsoft.com/office/drawing/2014/main" id="{19C391A0-D2B9-45B6-875B-AAAED7A8441B}"/>
              </a:ext>
            </a:extLst>
          </p:cNvPr>
          <p:cNvSpPr>
            <a:spLocks noGrp="1"/>
          </p:cNvSpPr>
          <p:nvPr>
            <p:ph type="subTitle" idx="1"/>
          </p:nvPr>
        </p:nvSpPr>
        <p:spPr>
          <a:xfrm>
            <a:off x="2777863" y="4578528"/>
            <a:ext cx="8829040" cy="1871260"/>
          </a:xfrm>
        </p:spPr>
        <p:txBody>
          <a:bodyPr/>
          <a:lstStyle/>
          <a:p>
            <a:endParaRPr lang="en-US" sz="2200" dirty="0">
              <a:cs typeface="Calibri"/>
            </a:endParaRPr>
          </a:p>
          <a:p>
            <a:r>
              <a:rPr lang="en-US" sz="2200" dirty="0"/>
              <a:t>Shawn Knight – NFHS Spirit Committee Chair</a:t>
            </a:r>
            <a:endParaRPr lang="en-US" sz="2200" dirty="0">
              <a:cs typeface="Calibri"/>
            </a:endParaRPr>
          </a:p>
          <a:p>
            <a:br>
              <a:rPr lang="en-US" sz="2200" dirty="0"/>
            </a:br>
            <a:r>
              <a:rPr lang="en-US" sz="2200" dirty="0"/>
              <a:t>Shaunda Brown – NFHS Spirit Rules Interpreter</a:t>
            </a:r>
            <a:endParaRPr lang="en-US" sz="2200" dirty="0">
              <a:cs typeface="Calibri"/>
            </a:endParaRPr>
          </a:p>
          <a:p>
            <a:endParaRPr lang="en-US" sz="2200" dirty="0">
              <a:cs typeface="Calibri"/>
            </a:endParaRPr>
          </a:p>
          <a:p>
            <a:r>
              <a:rPr lang="en-US" sz="2200" dirty="0"/>
              <a:t>James Weaver – NFHS Director of Performing Arts and Sports </a:t>
            </a:r>
            <a:br>
              <a:rPr lang="en-US" dirty="0"/>
            </a:br>
            <a:endParaRPr lang="en-US" sz="1600" dirty="0">
              <a:cs typeface="Calibri"/>
            </a:endParaRPr>
          </a:p>
          <a:p>
            <a:endParaRPr lang="en-US" dirty="0"/>
          </a:p>
        </p:txBody>
      </p:sp>
    </p:spTree>
    <p:extLst>
      <p:ext uri="{BB962C8B-B14F-4D97-AF65-F5344CB8AC3E}">
        <p14:creationId xmlns:p14="http://schemas.microsoft.com/office/powerpoint/2010/main" val="2595393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5B8E05-B284-457B-B873-E0E633D6AE7A}"/>
              </a:ext>
            </a:extLst>
          </p:cNvPr>
          <p:cNvSpPr>
            <a:spLocks noGrp="1"/>
          </p:cNvSpPr>
          <p:nvPr>
            <p:ph type="title"/>
          </p:nvPr>
        </p:nvSpPr>
        <p:spPr/>
        <p:txBody>
          <a:bodyPr/>
          <a:lstStyle/>
          <a:p>
            <a:r>
              <a:rPr lang="en-US"/>
              <a:t>2021 Rules Changes</a:t>
            </a:r>
          </a:p>
        </p:txBody>
      </p:sp>
      <p:sp>
        <p:nvSpPr>
          <p:cNvPr id="5" name="Text Placeholder 4">
            <a:extLst>
              <a:ext uri="{FF2B5EF4-FFF2-40B4-BE49-F238E27FC236}">
                <a16:creationId xmlns:a16="http://schemas.microsoft.com/office/drawing/2014/main"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10611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9D4195-F6EC-42BF-AAAB-3FBAEC130B0B}"/>
              </a:ext>
            </a:extLst>
          </p:cNvPr>
          <p:cNvSpPr>
            <a:spLocks noGrp="1"/>
          </p:cNvSpPr>
          <p:nvPr>
            <p:ph type="title"/>
          </p:nvPr>
        </p:nvSpPr>
        <p:spPr/>
        <p:txBody>
          <a:bodyPr/>
          <a:lstStyle/>
          <a:p>
            <a:r>
              <a:rPr lang="en-US"/>
              <a:t>Rule 2-1-21 Religious head coverings</a:t>
            </a:r>
          </a:p>
        </p:txBody>
      </p:sp>
      <p:sp>
        <p:nvSpPr>
          <p:cNvPr id="5" name="Content Placeholder 4">
            <a:extLst>
              <a:ext uri="{FF2B5EF4-FFF2-40B4-BE49-F238E27FC236}">
                <a16:creationId xmlns:a16="http://schemas.microsoft.com/office/drawing/2014/main" id="{62050F4B-A774-4116-ADE7-D6C9E5182EDF}"/>
              </a:ext>
            </a:extLst>
          </p:cNvPr>
          <p:cNvSpPr>
            <a:spLocks noGrp="1"/>
          </p:cNvSpPr>
          <p:nvPr>
            <p:ph idx="1"/>
          </p:nvPr>
        </p:nvSpPr>
        <p:spPr/>
        <p:txBody>
          <a:bodyPr/>
          <a:lstStyle/>
          <a:p>
            <a:r>
              <a:rPr lang="en-US"/>
              <a:t>Adjusted language to allow head coverings for religious reasons without state association approval.</a:t>
            </a:r>
          </a:p>
          <a:p>
            <a:endParaRPr lang="en-US"/>
          </a:p>
          <a:p>
            <a:endParaRPr lang="en-US"/>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314111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566CB-740E-4EC1-9D8D-547C6B04A967}"/>
              </a:ext>
            </a:extLst>
          </p:cNvPr>
          <p:cNvSpPr>
            <a:spLocks noGrp="1"/>
          </p:cNvSpPr>
          <p:nvPr>
            <p:ph type="title"/>
          </p:nvPr>
        </p:nvSpPr>
        <p:spPr/>
        <p:txBody>
          <a:bodyPr/>
          <a:lstStyle/>
          <a:p>
            <a:r>
              <a:rPr lang="en-US"/>
              <a:t>3-2-1b	4-2-1b 	Stunting Personnel</a:t>
            </a:r>
          </a:p>
        </p:txBody>
      </p:sp>
      <p:sp>
        <p:nvSpPr>
          <p:cNvPr id="3" name="Content Placeholder 2">
            <a:extLst>
              <a:ext uri="{FF2B5EF4-FFF2-40B4-BE49-F238E27FC236}">
                <a16:creationId xmlns:a16="http://schemas.microsoft.com/office/drawing/2014/main" id="{3EEE61B0-56A7-4535-B660-12DA42C11297}"/>
              </a:ext>
            </a:extLst>
          </p:cNvPr>
          <p:cNvSpPr>
            <a:spLocks noGrp="1"/>
          </p:cNvSpPr>
          <p:nvPr>
            <p:ph idx="1"/>
          </p:nvPr>
        </p:nvSpPr>
        <p:spPr/>
        <p:txBody>
          <a:bodyPr/>
          <a:lstStyle/>
          <a:p>
            <a:pPr marL="0" marR="0">
              <a:spcBef>
                <a:spcPts val="0"/>
              </a:spcBef>
              <a:spcAft>
                <a:spcPts val="0"/>
              </a:spcAft>
            </a:pPr>
            <a:r>
              <a:rPr lang="en-US" sz="2400">
                <a:solidFill>
                  <a:srgbClr val="000000"/>
                </a:solidFill>
                <a:effectLst/>
                <a:ea typeface="Times New Roman" panose="02020603050405020304" pitchFamily="18" charset="0"/>
              </a:rPr>
              <a:t>A base must not:</a:t>
            </a:r>
            <a:endParaRPr lang="en-US" sz="2400">
              <a:effectLst/>
              <a:ea typeface="Calibri" panose="020F0502020204030204" pitchFamily="34" charset="0"/>
            </a:endParaRPr>
          </a:p>
          <a:p>
            <a:pPr marL="0" marR="0" indent="0">
              <a:spcBef>
                <a:spcPts val="0"/>
              </a:spcBef>
              <a:spcAft>
                <a:spcPts val="0"/>
              </a:spcAft>
              <a:buNone/>
            </a:pPr>
            <a:r>
              <a:rPr lang="en-US" sz="2400">
                <a:solidFill>
                  <a:srgbClr val="000000"/>
                </a:solidFill>
                <a:effectLst/>
                <a:ea typeface="Times New Roman" panose="02020603050405020304" pitchFamily="18" charset="0"/>
              </a:rPr>
              <a:t>	a. Assume a back-bend, headstand, or handstand position</a:t>
            </a:r>
            <a:endParaRPr lang="en-US" sz="2400">
              <a:effectLst/>
              <a:ea typeface="Calibri" panose="020F0502020204030204" pitchFamily="34" charset="0"/>
            </a:endParaRPr>
          </a:p>
          <a:p>
            <a:pPr marL="0" marR="0" indent="0">
              <a:spcBef>
                <a:spcPts val="0"/>
              </a:spcBef>
              <a:spcAft>
                <a:spcPts val="0"/>
              </a:spcAft>
              <a:buNone/>
            </a:pPr>
            <a:r>
              <a:rPr lang="en-US" sz="2400">
                <a:solidFill>
                  <a:srgbClr val="000000"/>
                </a:solidFill>
                <a:effectLst/>
                <a:ea typeface="Times New Roman" panose="02020603050405020304" pitchFamily="18" charset="0"/>
              </a:rPr>
              <a:t>	b. Hold objects in a hand that is supporting a top person. </a:t>
            </a:r>
            <a:endParaRPr lang="en-US" sz="2400">
              <a:effectLst/>
              <a:ea typeface="Calibri" panose="020F0502020204030204" pitchFamily="34" charset="0"/>
            </a:endParaRPr>
          </a:p>
          <a:p>
            <a:pPr marL="0" marR="0">
              <a:spcBef>
                <a:spcPts val="0"/>
              </a:spcBef>
              <a:spcAft>
                <a:spcPts val="0"/>
              </a:spcAft>
            </a:pPr>
            <a:endParaRPr lang="en-US" sz="2400">
              <a:solidFill>
                <a:srgbClr val="000000"/>
              </a:solidFill>
              <a:effectLst/>
              <a:ea typeface="Arial" panose="020B0604020202020204" pitchFamily="34" charset="0"/>
            </a:endParaRPr>
          </a:p>
          <a:p>
            <a:pPr marL="0" marR="0" indent="0">
              <a:spcBef>
                <a:spcPts val="0"/>
              </a:spcBef>
              <a:spcAft>
                <a:spcPts val="0"/>
              </a:spcAft>
              <a:buNone/>
            </a:pPr>
            <a:r>
              <a:rPr lang="en-US" sz="2400">
                <a:solidFill>
                  <a:srgbClr val="FF0000"/>
                </a:solidFill>
                <a:effectLst/>
                <a:ea typeface="Arial" panose="020B0604020202020204" pitchFamily="34" charset="0"/>
              </a:rPr>
              <a:t>	</a:t>
            </a:r>
            <a:r>
              <a:rPr lang="en-US" sz="2400" u="sng">
                <a:solidFill>
                  <a:srgbClr val="FF0000"/>
                </a:solidFill>
                <a:effectLst/>
                <a:ea typeface="Arial" panose="020B0604020202020204" pitchFamily="34" charset="0"/>
              </a:rPr>
              <a:t>Exception: A base and top person may share a pom during a dismount </a:t>
            </a:r>
            <a:r>
              <a:rPr lang="en-US" sz="2400">
                <a:solidFill>
                  <a:srgbClr val="FF0000"/>
                </a:solidFill>
                <a:effectLst/>
                <a:ea typeface="Arial" panose="020B0604020202020204" pitchFamily="34" charset="0"/>
              </a:rPr>
              <a:t>	</a:t>
            </a:r>
            <a:r>
              <a:rPr lang="en-US" sz="2400" u="sng">
                <a:solidFill>
                  <a:srgbClr val="FF0000"/>
                </a:solidFill>
                <a:effectLst/>
                <a:ea typeface="Arial" panose="020B0604020202020204" pitchFamily="34" charset="0"/>
              </a:rPr>
              <a:t>from a thigh stand, shoulder sit/straddle, shoulder stand, or prep.</a:t>
            </a:r>
            <a:endParaRPr lang="en-US" sz="2400">
              <a:effectLst/>
              <a:ea typeface="Times New Roman" panose="02020603050405020304" pitchFamily="18" charset="0"/>
            </a:endParaRPr>
          </a:p>
          <a:p>
            <a:endParaRPr lang="en-US" sz="2400"/>
          </a:p>
          <a:p>
            <a:r>
              <a:rPr lang="en-US" sz="2400" b="1"/>
              <a:t>Rationale:</a:t>
            </a:r>
            <a:r>
              <a:rPr lang="en-US" sz="2400"/>
              <a:t> </a:t>
            </a:r>
            <a:r>
              <a:rPr lang="en-US" sz="2400">
                <a:effectLst/>
                <a:ea typeface="Arial" panose="020B0604020202020204" pitchFamily="34" charset="0"/>
              </a:rPr>
              <a:t>The exemption clarifies the current interpretation of rules 3-2-1 and 4-2-1.  </a:t>
            </a:r>
            <a:endParaRPr lang="en-US" sz="2400"/>
          </a:p>
        </p:txBody>
      </p:sp>
      <p:sp>
        <p:nvSpPr>
          <p:cNvPr id="4" name="Footer Placeholder 3">
            <a:extLst>
              <a:ext uri="{FF2B5EF4-FFF2-40B4-BE49-F238E27FC236}">
                <a16:creationId xmlns:a16="http://schemas.microsoft.com/office/drawing/2014/main" id="{36A35D3C-3396-4206-BDF8-89C3E8508430}"/>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55994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E1FC-0FBF-4A74-ACD5-7F7A6FC83AD9}"/>
              </a:ext>
            </a:extLst>
          </p:cNvPr>
          <p:cNvSpPr>
            <a:spLocks noGrp="1"/>
          </p:cNvSpPr>
          <p:nvPr>
            <p:ph type="title"/>
          </p:nvPr>
        </p:nvSpPr>
        <p:spPr/>
        <p:txBody>
          <a:bodyPr/>
          <a:lstStyle/>
          <a:p>
            <a:endParaRPr lang="en-US"/>
          </a:p>
        </p:txBody>
      </p:sp>
      <p:pic>
        <p:nvPicPr>
          <p:cNvPr id="5" name="sit mount and dismount with poms">
            <a:hlinkClick r:id="" action="ppaction://media"/>
            <a:extLst>
              <a:ext uri="{FF2B5EF4-FFF2-40B4-BE49-F238E27FC236}">
                <a16:creationId xmlns:a16="http://schemas.microsoft.com/office/drawing/2014/main" id="{640D2059-F357-4C0E-9CDC-6812DED0B35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0985" y="525464"/>
            <a:ext cx="10047816" cy="5802312"/>
          </a:xfrm>
        </p:spPr>
      </p:pic>
      <p:sp>
        <p:nvSpPr>
          <p:cNvPr id="4" name="Footer Placeholder 3">
            <a:extLst>
              <a:ext uri="{FF2B5EF4-FFF2-40B4-BE49-F238E27FC236}">
                <a16:creationId xmlns:a16="http://schemas.microsoft.com/office/drawing/2014/main" id="{EEEF7662-FB74-48BD-A6A5-4A7A18DBD2CB}"/>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55402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594F-4683-4264-BCD6-94F4B26DD4AE}"/>
              </a:ext>
            </a:extLst>
          </p:cNvPr>
          <p:cNvSpPr>
            <a:spLocks noGrp="1"/>
          </p:cNvSpPr>
          <p:nvPr>
            <p:ph type="title"/>
          </p:nvPr>
        </p:nvSpPr>
        <p:spPr/>
        <p:txBody>
          <a:bodyPr/>
          <a:lstStyle/>
          <a:p>
            <a:r>
              <a:rPr lang="en-US"/>
              <a:t>3-3-3	Inversions</a:t>
            </a:r>
          </a:p>
        </p:txBody>
      </p:sp>
      <p:sp>
        <p:nvSpPr>
          <p:cNvPr id="3" name="Content Placeholder 2">
            <a:extLst>
              <a:ext uri="{FF2B5EF4-FFF2-40B4-BE49-F238E27FC236}">
                <a16:creationId xmlns:a16="http://schemas.microsoft.com/office/drawing/2014/main" id="{535BD2E4-612B-49E3-B652-21605895CF35}"/>
              </a:ext>
            </a:extLst>
          </p:cNvPr>
          <p:cNvSpPr>
            <a:spLocks noGrp="1"/>
          </p:cNvSpPr>
          <p:nvPr>
            <p:ph idx="1"/>
          </p:nvPr>
        </p:nvSpPr>
        <p:spPr/>
        <p:txBody>
          <a:bodyPr/>
          <a:lstStyle/>
          <a:p>
            <a:pPr marL="0" marR="0">
              <a:spcBef>
                <a:spcPts val="0"/>
              </a:spcBef>
              <a:spcAft>
                <a:spcPts val="0"/>
              </a:spcAft>
            </a:pPr>
            <a:r>
              <a:rPr lang="en-US" sz="2800">
                <a:effectLst/>
                <a:ea typeface="Arial" panose="020B0604020202020204" pitchFamily="34" charset="0"/>
              </a:rPr>
              <a:t>Delete sub-rule C.</a:t>
            </a:r>
            <a:endParaRPr lang="en-US" sz="2800">
              <a:effectLst/>
              <a:ea typeface="Times New Roman" panose="02020603050405020304" pitchFamily="18" charset="0"/>
            </a:endParaRPr>
          </a:p>
          <a:p>
            <a:pPr marL="0" marR="0">
              <a:spcBef>
                <a:spcPts val="0"/>
              </a:spcBef>
              <a:spcAft>
                <a:spcPts val="0"/>
              </a:spcAft>
            </a:pPr>
            <a:endParaRPr lang="en-US" sz="2800">
              <a:effectLst/>
              <a:ea typeface="Times New Roman" panose="02020603050405020304" pitchFamily="18" charset="0"/>
            </a:endParaRPr>
          </a:p>
          <a:p>
            <a:pPr marL="0" marR="0">
              <a:spcBef>
                <a:spcPts val="0"/>
              </a:spcBef>
              <a:spcAft>
                <a:spcPts val="1000"/>
              </a:spcAft>
            </a:pPr>
            <a:r>
              <a:rPr lang="en-US" sz="2800" strike="sngStrike">
                <a:solidFill>
                  <a:srgbClr val="FF0000"/>
                </a:solidFill>
                <a:effectLst/>
                <a:ea typeface="Arial" panose="020B0604020202020204" pitchFamily="34" charset="0"/>
              </a:rPr>
              <a:t>c. The top person and at least one bracer maintains hand-to-hand/arm contact.</a:t>
            </a:r>
            <a:r>
              <a:rPr lang="en-US" sz="2800">
                <a:effectLst/>
                <a:ea typeface="Arial" panose="020B0604020202020204" pitchFamily="34" charset="0"/>
              </a:rPr>
              <a:t>  </a:t>
            </a:r>
            <a:br>
              <a:rPr lang="en-US" sz="2800">
                <a:effectLst/>
                <a:ea typeface="Arial" panose="020B0604020202020204" pitchFamily="34" charset="0"/>
              </a:rPr>
            </a:br>
            <a:endParaRPr lang="en-US" sz="2800">
              <a:effectLst/>
              <a:ea typeface="Arial" panose="020B0604020202020204" pitchFamily="34" charset="0"/>
            </a:endParaRPr>
          </a:p>
          <a:p>
            <a:pPr marL="0" marR="0">
              <a:spcBef>
                <a:spcPts val="0"/>
              </a:spcBef>
              <a:spcAft>
                <a:spcPts val="0"/>
              </a:spcAft>
            </a:pPr>
            <a:r>
              <a:rPr lang="en-US" sz="2800" b="1">
                <a:effectLst/>
                <a:ea typeface="Arial" panose="020B0604020202020204" pitchFamily="34" charset="0"/>
              </a:rPr>
              <a:t>Rationale:</a:t>
            </a:r>
            <a:r>
              <a:rPr lang="en-US" sz="2800">
                <a:effectLst/>
                <a:ea typeface="Arial" panose="020B0604020202020204" pitchFamily="34" charset="0"/>
              </a:rPr>
              <a:t> </a:t>
            </a:r>
            <a:r>
              <a:rPr lang="en-US" sz="2800">
                <a:solidFill>
                  <a:srgbClr val="000000"/>
                </a:solidFill>
                <a:effectLst/>
                <a:ea typeface="Arial" panose="020B0604020202020204" pitchFamily="34" charset="0"/>
              </a:rPr>
              <a:t>Requiring hand-to-hand/arm contact may put the top person in a less than ideal position by having to force a connection with an arm instead of using the same technique they would if there were no bracer. This change would allow for common methods to be taught for common skills and lower the risk of injury. </a:t>
            </a:r>
            <a:endParaRPr lang="en-US" sz="280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id="{0E7260AE-82C5-47E0-B1C3-C644CCC832A1}"/>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45848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9F35-9FE9-430B-9E6D-8DC0363AA860}"/>
              </a:ext>
            </a:extLst>
          </p:cNvPr>
          <p:cNvSpPr>
            <a:spLocks noGrp="1"/>
          </p:cNvSpPr>
          <p:nvPr>
            <p:ph type="title"/>
          </p:nvPr>
        </p:nvSpPr>
        <p:spPr/>
        <p:txBody>
          <a:bodyPr/>
          <a:lstStyle/>
          <a:p>
            <a:endParaRPr lang="en-US"/>
          </a:p>
        </p:txBody>
      </p:sp>
      <p:pic>
        <p:nvPicPr>
          <p:cNvPr id="5" name="Edited Invert Hand Foot Release - Bent Leg">
            <a:hlinkClick r:id="" action="ppaction://media"/>
            <a:extLst>
              <a:ext uri="{FF2B5EF4-FFF2-40B4-BE49-F238E27FC236}">
                <a16:creationId xmlns:a16="http://schemas.microsoft.com/office/drawing/2014/main" id="{DAC493DD-6564-430B-B5F2-FC3197DEB48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712235" y="383364"/>
            <a:ext cx="5383541" cy="6203204"/>
          </a:xfrm>
        </p:spPr>
      </p:pic>
      <p:sp>
        <p:nvSpPr>
          <p:cNvPr id="4" name="Footer Placeholder 3">
            <a:extLst>
              <a:ext uri="{FF2B5EF4-FFF2-40B4-BE49-F238E27FC236}">
                <a16:creationId xmlns:a16="http://schemas.microsoft.com/office/drawing/2014/main" id="{6FF9ACEB-598B-4E1D-BBB5-90D76EEB55AD}"/>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115333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6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F0DD6-A541-4213-B76C-CFB9D4B7A9DC}"/>
              </a:ext>
            </a:extLst>
          </p:cNvPr>
          <p:cNvSpPr>
            <a:spLocks noGrp="1"/>
          </p:cNvSpPr>
          <p:nvPr>
            <p:ph type="title"/>
          </p:nvPr>
        </p:nvSpPr>
        <p:spPr/>
        <p:txBody>
          <a:bodyPr/>
          <a:lstStyle/>
          <a:p>
            <a:r>
              <a:rPr lang="en-US"/>
              <a:t>Rule 3-3-6d	Suspended Stunts (Deleted)</a:t>
            </a:r>
          </a:p>
        </p:txBody>
      </p:sp>
      <p:sp>
        <p:nvSpPr>
          <p:cNvPr id="3" name="Content Placeholder 2">
            <a:extLst>
              <a:ext uri="{FF2B5EF4-FFF2-40B4-BE49-F238E27FC236}">
                <a16:creationId xmlns:a16="http://schemas.microsoft.com/office/drawing/2014/main" id="{625DFAC2-A384-4A17-A94B-8114B4E76236}"/>
              </a:ext>
            </a:extLst>
          </p:cNvPr>
          <p:cNvSpPr>
            <a:spLocks noGrp="1"/>
          </p:cNvSpPr>
          <p:nvPr>
            <p:ph idx="1"/>
          </p:nvPr>
        </p:nvSpPr>
        <p:spPr/>
        <p:txBody>
          <a:bodyPr/>
          <a:lstStyle/>
          <a:p>
            <a:pPr marL="0" marR="0">
              <a:spcBef>
                <a:spcPts val="0"/>
              </a:spcBef>
              <a:spcAft>
                <a:spcPts val="0"/>
              </a:spcAft>
            </a:pPr>
            <a:r>
              <a:rPr lang="en-US" sz="2800" strike="sngStrike">
                <a:solidFill>
                  <a:srgbClr val="FF0000"/>
                </a:solidFill>
                <a:effectLst/>
                <a:ea typeface="Arial" panose="020B0604020202020204" pitchFamily="34" charset="0"/>
              </a:rPr>
              <a:t>d. When the stunt begins in an inversion and transitions to a non-inverted position, the upper body contact may be released before the top person is no longer inverted.</a:t>
            </a:r>
            <a:endParaRPr lang="en-US" sz="2800" strike="sngStrike">
              <a:solidFill>
                <a:srgbClr val="FF0000"/>
              </a:solidFill>
              <a:ea typeface="Times New Roman" panose="02020603050405020304" pitchFamily="18" charset="0"/>
            </a:endParaRPr>
          </a:p>
          <a:p>
            <a:pPr marL="0" marR="0">
              <a:spcBef>
                <a:spcPts val="0"/>
              </a:spcBef>
              <a:spcAft>
                <a:spcPts val="0"/>
              </a:spcAft>
            </a:pPr>
            <a:endParaRPr lang="en-US" sz="2800">
              <a:effectLst/>
              <a:ea typeface="Times New Roman" panose="02020603050405020304" pitchFamily="18" charset="0"/>
            </a:endParaRPr>
          </a:p>
          <a:p>
            <a:endParaRPr lang="en-US" sz="2800" b="1">
              <a:effectLst/>
              <a:ea typeface="Arial" panose="020B0604020202020204" pitchFamily="34" charset="0"/>
            </a:endParaRPr>
          </a:p>
          <a:p>
            <a:endParaRPr lang="en-US" sz="2800" b="1">
              <a:ea typeface="Arial" panose="020B0604020202020204" pitchFamily="34" charset="0"/>
            </a:endParaRPr>
          </a:p>
          <a:p>
            <a:endParaRPr lang="en-US" sz="2800" b="1">
              <a:effectLst/>
              <a:ea typeface="Arial" panose="020B0604020202020204" pitchFamily="34" charset="0"/>
            </a:endParaRPr>
          </a:p>
          <a:p>
            <a:r>
              <a:rPr lang="en-US" sz="2800" b="1">
                <a:effectLst/>
                <a:ea typeface="Arial" panose="020B0604020202020204" pitchFamily="34" charset="0"/>
              </a:rPr>
              <a:t>Rationale:</a:t>
            </a:r>
            <a:r>
              <a:rPr lang="en-US" sz="2800">
                <a:effectLst/>
                <a:ea typeface="Arial" panose="020B0604020202020204" pitchFamily="34" charset="0"/>
              </a:rPr>
              <a:t> </a:t>
            </a:r>
            <a:r>
              <a:rPr lang="en-US" sz="2800">
                <a:solidFill>
                  <a:srgbClr val="000000"/>
                </a:solidFill>
                <a:effectLst/>
                <a:ea typeface="Arial" panose="020B0604020202020204" pitchFamily="34" charset="0"/>
              </a:rPr>
              <a:t>No longer needed after 2020 rule changes discontinued the requirement for upper body contact.</a:t>
            </a:r>
            <a:endParaRPr lang="en-US" sz="2800"/>
          </a:p>
        </p:txBody>
      </p:sp>
      <p:sp>
        <p:nvSpPr>
          <p:cNvPr id="4" name="Footer Placeholder 3">
            <a:extLst>
              <a:ext uri="{FF2B5EF4-FFF2-40B4-BE49-F238E27FC236}">
                <a16:creationId xmlns:a16="http://schemas.microsoft.com/office/drawing/2014/main" id="{20DC1A37-85E3-407E-9CAE-33BF4C698483}"/>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81854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7AC18-0AF5-49D2-A6BB-944CE0550F8A}"/>
              </a:ext>
            </a:extLst>
          </p:cNvPr>
          <p:cNvSpPr>
            <a:spLocks noGrp="1"/>
          </p:cNvSpPr>
          <p:nvPr>
            <p:ph type="title"/>
          </p:nvPr>
        </p:nvSpPr>
        <p:spPr/>
        <p:txBody>
          <a:bodyPr/>
          <a:lstStyle/>
          <a:p>
            <a:r>
              <a:rPr lang="en-US"/>
              <a:t>Rule 3-5-5c	Release Stunts/tosses</a:t>
            </a:r>
          </a:p>
        </p:txBody>
      </p:sp>
      <p:sp>
        <p:nvSpPr>
          <p:cNvPr id="3" name="Content Placeholder 2">
            <a:extLst>
              <a:ext uri="{FF2B5EF4-FFF2-40B4-BE49-F238E27FC236}">
                <a16:creationId xmlns:a16="http://schemas.microsoft.com/office/drawing/2014/main" id="{3450A97D-B709-4743-AA87-68F9779EDC1D}"/>
              </a:ext>
            </a:extLst>
          </p:cNvPr>
          <p:cNvSpPr>
            <a:spLocks noGrp="1"/>
          </p:cNvSpPr>
          <p:nvPr>
            <p:ph idx="1"/>
          </p:nvPr>
        </p:nvSpPr>
        <p:spPr/>
        <p:txBody>
          <a:bodyPr/>
          <a:lstStyle/>
          <a:p>
            <a:pPr marL="0" marR="0">
              <a:spcBef>
                <a:spcPts val="0"/>
              </a:spcBef>
              <a:spcAft>
                <a:spcPts val="0"/>
              </a:spcAft>
            </a:pPr>
            <a:r>
              <a:rPr lang="en-US" sz="2800">
                <a:solidFill>
                  <a:srgbClr val="000000"/>
                </a:solidFill>
                <a:effectLst/>
                <a:ea typeface="'verdana',sans-serif"/>
              </a:rPr>
              <a:t>c. The top person and at least one bracer maintain </a:t>
            </a:r>
            <a:r>
              <a:rPr lang="en-US" sz="2800" strike="sngStrike">
                <a:solidFill>
                  <a:srgbClr val="FF0000"/>
                </a:solidFill>
                <a:effectLst/>
                <a:ea typeface="'verdana',sans-serif"/>
              </a:rPr>
              <a:t>hand-to-hand/arm</a:t>
            </a:r>
            <a:r>
              <a:rPr lang="en-US" sz="2800">
                <a:solidFill>
                  <a:srgbClr val="000000"/>
                </a:solidFill>
                <a:effectLst/>
                <a:ea typeface="'verdana',sans-serif"/>
              </a:rPr>
              <a:t> contact except for the following skills:</a:t>
            </a:r>
            <a:endParaRPr lang="en-US" sz="2800">
              <a:effectLst/>
              <a:ea typeface="Times New Roman" panose="02020603050405020304" pitchFamily="18" charset="0"/>
            </a:endParaRPr>
          </a:p>
          <a:p>
            <a:pPr marL="0" marR="0">
              <a:spcBef>
                <a:spcPts val="0"/>
              </a:spcBef>
              <a:spcAft>
                <a:spcPts val="0"/>
              </a:spcAft>
            </a:pPr>
            <a:endParaRPr lang="en-US" sz="800">
              <a:effectLst/>
              <a:ea typeface="Times New Roman" panose="02020603050405020304" pitchFamily="18" charset="0"/>
            </a:endParaRPr>
          </a:p>
          <a:p>
            <a:pPr marL="514350" marR="0" indent="-514350">
              <a:spcBef>
                <a:spcPts val="0"/>
              </a:spcBef>
              <a:spcAft>
                <a:spcPts val="1000"/>
              </a:spcAft>
              <a:buAutoNum type="arabicPeriod"/>
            </a:pPr>
            <a:r>
              <a:rPr lang="en-US" sz="2800" strike="sngStrike">
                <a:solidFill>
                  <a:srgbClr val="FF0000"/>
                </a:solidFill>
                <a:effectLst/>
                <a:ea typeface="'verdana',sans-serif"/>
              </a:rPr>
              <a:t>If the release is to a cradle position, the contact may be hand-to-foot and the bracer must be in a double-based prep with a spotter.</a:t>
            </a:r>
          </a:p>
          <a:p>
            <a:pPr marL="0" marR="0" indent="0">
              <a:spcBef>
                <a:spcPts val="0"/>
              </a:spcBef>
              <a:spcAft>
                <a:spcPts val="1000"/>
              </a:spcAft>
              <a:buNone/>
            </a:pPr>
            <a:endParaRPr lang="en-US" sz="800" strike="sngStrike">
              <a:solidFill>
                <a:srgbClr val="FF0000"/>
              </a:solidFill>
              <a:ea typeface="Times New Roman" panose="02020603050405020304" pitchFamily="18" charset="0"/>
            </a:endParaRPr>
          </a:p>
          <a:p>
            <a:pPr>
              <a:spcBef>
                <a:spcPts val="0"/>
              </a:spcBef>
              <a:spcAft>
                <a:spcPts val="1000"/>
              </a:spcAft>
            </a:pPr>
            <a:r>
              <a:rPr lang="en-US" sz="2800" b="1">
                <a:effectLst/>
                <a:latin typeface="Calibri" panose="020F0502020204030204" pitchFamily="34" charset="0"/>
                <a:ea typeface="Arial" panose="020B0604020202020204" pitchFamily="34" charset="0"/>
              </a:rPr>
              <a:t>Rationale:</a:t>
            </a:r>
            <a:r>
              <a:rPr lang="en-US" sz="2800">
                <a:effectLst/>
                <a:latin typeface="Calibri" panose="020F0502020204030204" pitchFamily="34" charset="0"/>
                <a:ea typeface="Arial" panose="020B0604020202020204" pitchFamily="34" charset="0"/>
              </a:rPr>
              <a:t> </a:t>
            </a:r>
            <a:r>
              <a:rPr lang="en-US" sz="2800">
                <a:solidFill>
                  <a:srgbClr val="000000"/>
                </a:solidFill>
                <a:effectLst/>
                <a:latin typeface="Calibri" panose="020F0502020204030204" pitchFamily="34" charset="0"/>
                <a:ea typeface="Arial" panose="020B0604020202020204" pitchFamily="34" charset="0"/>
              </a:rPr>
              <a:t>Allows the hand-to-foot release to land back in a skill or other position besides a cradle. </a:t>
            </a:r>
            <a:r>
              <a:rPr lang="en-US" sz="2800">
                <a:effectLst/>
                <a:latin typeface="Calibri" panose="020F0502020204030204" pitchFamily="34" charset="0"/>
                <a:ea typeface="Times New Roman" panose="02020603050405020304" pitchFamily="18" charset="0"/>
              </a:rPr>
              <a:t> This will </a:t>
            </a:r>
            <a:r>
              <a:rPr lang="en-US" sz="2800">
                <a:solidFill>
                  <a:srgbClr val="000000"/>
                </a:solidFill>
                <a:effectLst/>
                <a:latin typeface="Calibri" panose="020F0502020204030204" pitchFamily="34" charset="0"/>
                <a:ea typeface="Arial" panose="020B0604020202020204" pitchFamily="34" charset="0"/>
              </a:rPr>
              <a:t>allow for a cleaner rule and interpretation without increasing the risk of injury.</a:t>
            </a:r>
            <a:endParaRPr lang="en-US" sz="2800">
              <a:effectLst/>
              <a:ea typeface="Times New Roman" panose="02020603050405020304" pitchFamily="18" charset="0"/>
            </a:endParaRPr>
          </a:p>
        </p:txBody>
      </p:sp>
      <p:sp>
        <p:nvSpPr>
          <p:cNvPr id="4" name="Footer Placeholder 3">
            <a:extLst>
              <a:ext uri="{FF2B5EF4-FFF2-40B4-BE49-F238E27FC236}">
                <a16:creationId xmlns:a16="http://schemas.microsoft.com/office/drawing/2014/main" id="{CBE4816D-6024-45A3-8EAB-7017E979D325}"/>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552555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E1FC-0FBF-4A74-ACD5-7F7A6FC83AD9}"/>
              </a:ext>
            </a:extLst>
          </p:cNvPr>
          <p:cNvSpPr>
            <a:spLocks noGrp="1"/>
          </p:cNvSpPr>
          <p:nvPr>
            <p:ph type="title"/>
          </p:nvPr>
        </p:nvSpPr>
        <p:spPr/>
        <p:txBody>
          <a:bodyPr/>
          <a:lstStyle/>
          <a:p>
            <a:endParaRPr lang="en-US"/>
          </a:p>
        </p:txBody>
      </p:sp>
      <p:sp>
        <p:nvSpPr>
          <p:cNvPr id="4" name="Footer Placeholder 3">
            <a:extLst>
              <a:ext uri="{FF2B5EF4-FFF2-40B4-BE49-F238E27FC236}">
                <a16:creationId xmlns:a16="http://schemas.microsoft.com/office/drawing/2014/main" id="{EEEF7662-FB74-48BD-A6A5-4A7A18DBD2CB}"/>
              </a:ext>
            </a:extLst>
          </p:cNvPr>
          <p:cNvSpPr>
            <a:spLocks noGrp="1"/>
          </p:cNvSpPr>
          <p:nvPr>
            <p:ph type="ftr" sz="quarter" idx="11"/>
          </p:nvPr>
        </p:nvSpPr>
        <p:spPr/>
        <p:txBody>
          <a:bodyPr/>
          <a:lstStyle/>
          <a:p>
            <a:pPr>
              <a:defRPr/>
            </a:pPr>
            <a:r>
              <a:rPr lang="en-US"/>
              <a:t>www.nfhs.org</a:t>
            </a:r>
          </a:p>
        </p:txBody>
      </p:sp>
      <p:pic>
        <p:nvPicPr>
          <p:cNvPr id="3" name="Edited Braced Release Toe Touch">
            <a:hlinkClick r:id="" action="ppaction://media"/>
            <a:extLst>
              <a:ext uri="{FF2B5EF4-FFF2-40B4-BE49-F238E27FC236}">
                <a16:creationId xmlns:a16="http://schemas.microsoft.com/office/drawing/2014/main" id="{25598599-9481-436B-AAB8-DF205B42166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184894" y="525463"/>
            <a:ext cx="3565961" cy="6332537"/>
          </a:xfrm>
        </p:spPr>
      </p:pic>
    </p:spTree>
    <p:extLst>
      <p:ext uri="{BB962C8B-B14F-4D97-AF65-F5344CB8AC3E}">
        <p14:creationId xmlns:p14="http://schemas.microsoft.com/office/powerpoint/2010/main" val="318939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4A0CC-7602-407E-8CE7-898C10DD5FBB}"/>
              </a:ext>
            </a:extLst>
          </p:cNvPr>
          <p:cNvSpPr>
            <a:spLocks noGrp="1"/>
          </p:cNvSpPr>
          <p:nvPr>
            <p:ph type="title"/>
          </p:nvPr>
        </p:nvSpPr>
        <p:spPr/>
        <p:txBody>
          <a:bodyPr/>
          <a:lstStyle/>
          <a:p>
            <a:r>
              <a:rPr lang="en-US"/>
              <a:t>Rule 4-2-8	Stunting Personnel</a:t>
            </a:r>
          </a:p>
        </p:txBody>
      </p:sp>
      <p:sp>
        <p:nvSpPr>
          <p:cNvPr id="3" name="Content Placeholder 2">
            <a:extLst>
              <a:ext uri="{FF2B5EF4-FFF2-40B4-BE49-F238E27FC236}">
                <a16:creationId xmlns:a16="http://schemas.microsoft.com/office/drawing/2014/main" id="{68716D18-C413-4AC2-A7C5-B7BA423605A5}"/>
              </a:ext>
            </a:extLst>
          </p:cNvPr>
          <p:cNvSpPr>
            <a:spLocks noGrp="1"/>
          </p:cNvSpPr>
          <p:nvPr>
            <p:ph idx="1"/>
          </p:nvPr>
        </p:nvSpPr>
        <p:spPr/>
        <p:txBody>
          <a:bodyPr/>
          <a:lstStyle/>
          <a:p>
            <a:pPr marL="0" marR="0">
              <a:spcBef>
                <a:spcPts val="0"/>
              </a:spcBef>
              <a:spcAft>
                <a:spcPts val="1000"/>
              </a:spcAft>
            </a:pPr>
            <a:r>
              <a:rPr lang="en-US" sz="2800">
                <a:solidFill>
                  <a:srgbClr val="000000"/>
                </a:solidFill>
                <a:effectLst/>
                <a:ea typeface="Arial" panose="020B0604020202020204" pitchFamily="34" charset="0"/>
              </a:rPr>
              <a:t>A spotter is required for </a:t>
            </a:r>
            <a:r>
              <a:rPr lang="en-US" sz="2800" strike="sngStrike">
                <a:solidFill>
                  <a:srgbClr val="FF0000"/>
                </a:solidFill>
                <a:effectLst/>
                <a:ea typeface="Arial" panose="020B0604020202020204" pitchFamily="34" charset="0"/>
              </a:rPr>
              <a:t>tosses to</a:t>
            </a:r>
            <a:r>
              <a:rPr lang="en-US" sz="2800">
                <a:solidFill>
                  <a:srgbClr val="000000"/>
                </a:solidFill>
                <a:effectLst/>
                <a:ea typeface="Arial" panose="020B0604020202020204" pitchFamily="34" charset="0"/>
              </a:rPr>
              <a:t> single-base prep-level stunts in which the foot/feet of the top person is in the hands of the base and </a:t>
            </a:r>
            <a:r>
              <a:rPr lang="en-US" sz="2800" u="sng">
                <a:solidFill>
                  <a:srgbClr val="FF0000"/>
                </a:solidFill>
                <a:effectLst/>
                <a:ea typeface="Arial" panose="020B0604020202020204" pitchFamily="34" charset="0"/>
              </a:rPr>
              <a:t>for</a:t>
            </a:r>
            <a:r>
              <a:rPr lang="en-US" sz="2800">
                <a:solidFill>
                  <a:srgbClr val="000000"/>
                </a:solidFill>
                <a:effectLst/>
                <a:ea typeface="Arial" panose="020B0604020202020204" pitchFamily="34" charset="0"/>
              </a:rPr>
              <a:t> tosses to single-base shoulder stands. </a:t>
            </a:r>
          </a:p>
          <a:p>
            <a:pPr marL="0" marR="0">
              <a:spcBef>
                <a:spcPts val="0"/>
              </a:spcBef>
              <a:spcAft>
                <a:spcPts val="1000"/>
              </a:spcAft>
            </a:pPr>
            <a:endParaRPr lang="en-US" sz="2800">
              <a:solidFill>
                <a:srgbClr val="000000"/>
              </a:solidFill>
              <a:ea typeface="Times New Roman" panose="02020603050405020304" pitchFamily="18" charset="0"/>
            </a:endParaRPr>
          </a:p>
          <a:p>
            <a:pPr marL="0" marR="0">
              <a:spcBef>
                <a:spcPts val="0"/>
              </a:spcBef>
              <a:spcAft>
                <a:spcPts val="1000"/>
              </a:spcAft>
            </a:pPr>
            <a:endParaRPr lang="en-US" sz="2800">
              <a:effectLst/>
              <a:ea typeface="Times New Roman" panose="02020603050405020304" pitchFamily="18" charset="0"/>
            </a:endParaRPr>
          </a:p>
          <a:p>
            <a:r>
              <a:rPr lang="en-US" sz="2800" b="1">
                <a:effectLst/>
                <a:ea typeface="Arial" panose="020B0604020202020204" pitchFamily="34" charset="0"/>
              </a:rPr>
              <a:t>Rationale:</a:t>
            </a:r>
            <a:r>
              <a:rPr lang="en-US" sz="2800">
                <a:effectLst/>
                <a:ea typeface="Arial" panose="020B0604020202020204" pitchFamily="34" charset="0"/>
              </a:rPr>
              <a:t> </a:t>
            </a:r>
            <a:r>
              <a:rPr lang="en-US" sz="2800">
                <a:solidFill>
                  <a:srgbClr val="000000"/>
                </a:solidFill>
                <a:effectLst/>
                <a:ea typeface="Arial" panose="020B0604020202020204" pitchFamily="34" charset="0"/>
              </a:rPr>
              <a:t>Clarifies that a</a:t>
            </a:r>
            <a:r>
              <a:rPr lang="en-US" sz="2800">
                <a:solidFill>
                  <a:srgbClr val="000000"/>
                </a:solidFill>
                <a:effectLst/>
                <a:ea typeface="'calibri',sans-serif"/>
              </a:rPr>
              <a:t> spotter is required anytime the feet of the top person are in the hands of a base or during the toss portion of a toss to shoulder stand. Mirrors the language in 3-2-8.</a:t>
            </a:r>
            <a:endParaRPr lang="en-US" sz="2800"/>
          </a:p>
        </p:txBody>
      </p:sp>
      <p:sp>
        <p:nvSpPr>
          <p:cNvPr id="4" name="Footer Placeholder 3">
            <a:extLst>
              <a:ext uri="{FF2B5EF4-FFF2-40B4-BE49-F238E27FC236}">
                <a16:creationId xmlns:a16="http://schemas.microsoft.com/office/drawing/2014/main" id="{1056AF20-19F2-4F69-8203-094D02E54F17}"/>
              </a:ext>
            </a:extLst>
          </p:cNvPr>
          <p:cNvSpPr>
            <a:spLocks noGrp="1"/>
          </p:cNvSpPr>
          <p:nvPr>
            <p:ph type="ftr" sz="quarter" idx="11"/>
          </p:nvPr>
        </p:nvSpPr>
        <p:spPr/>
        <p:txBody>
          <a:bodyPr/>
          <a:lstStyle/>
          <a:p>
            <a:pPr>
              <a:defRPr/>
            </a:pPr>
            <a:r>
              <a:rPr lang="en-US"/>
              <a:t>www.nfhs.org</a:t>
            </a:r>
          </a:p>
        </p:txBody>
      </p:sp>
    </p:spTree>
    <p:extLst>
      <p:ext uri="{BB962C8B-B14F-4D97-AF65-F5344CB8AC3E}">
        <p14:creationId xmlns:p14="http://schemas.microsoft.com/office/powerpoint/2010/main" val="2385035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5B8E05-B284-457B-B873-E0E633D6AE7A}"/>
              </a:ext>
            </a:extLst>
          </p:cNvPr>
          <p:cNvSpPr>
            <a:spLocks noGrp="1"/>
          </p:cNvSpPr>
          <p:nvPr>
            <p:ph type="title"/>
          </p:nvPr>
        </p:nvSpPr>
        <p:spPr/>
        <p:txBody>
          <a:bodyPr/>
          <a:lstStyle/>
          <a:p>
            <a:r>
              <a:rPr lang="en-US"/>
              <a:t>2021 Points of emphasis</a:t>
            </a:r>
          </a:p>
        </p:txBody>
      </p:sp>
      <p:sp>
        <p:nvSpPr>
          <p:cNvPr id="5" name="Text Placeholder 4">
            <a:extLst>
              <a:ext uri="{FF2B5EF4-FFF2-40B4-BE49-F238E27FC236}">
                <a16:creationId xmlns:a16="http://schemas.microsoft.com/office/drawing/2014/main" id="{33697ACD-5D59-4D22-81C7-A5A663A141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2896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B8A841-BB13-42FA-8CE6-4CC4147709D7}"/>
              </a:ext>
            </a:extLst>
          </p:cNvPr>
          <p:cNvSpPr>
            <a:spLocks noGrp="1"/>
          </p:cNvSpPr>
          <p:nvPr>
            <p:ph type="title"/>
          </p:nvPr>
        </p:nvSpPr>
        <p:spPr/>
        <p:txBody>
          <a:bodyPr/>
          <a:lstStyle/>
          <a:p>
            <a:r>
              <a:rPr lang="en-US"/>
              <a:t>Return to Play/activity</a:t>
            </a:r>
          </a:p>
        </p:txBody>
      </p:sp>
      <p:sp>
        <p:nvSpPr>
          <p:cNvPr id="5" name="Content Placeholder 4">
            <a:extLst>
              <a:ext uri="{FF2B5EF4-FFF2-40B4-BE49-F238E27FC236}">
                <a16:creationId xmlns:a16="http://schemas.microsoft.com/office/drawing/2014/main" id="{29F83DB3-3775-4564-A333-A324C37B17E1}"/>
              </a:ext>
            </a:extLst>
          </p:cNvPr>
          <p:cNvSpPr>
            <a:spLocks noGrp="1"/>
          </p:cNvSpPr>
          <p:nvPr>
            <p:ph idx="1"/>
          </p:nvPr>
        </p:nvSpPr>
        <p:spPr/>
        <p:txBody>
          <a:bodyPr/>
          <a:lstStyle/>
          <a:p>
            <a:r>
              <a:rPr lang="en-US" sz="2800">
                <a:effectLst/>
                <a:latin typeface="Calibri" panose="020F0502020204030204" pitchFamily="34" charset="0"/>
                <a:ea typeface="Calibri" panose="020F0502020204030204" pitchFamily="34" charset="0"/>
                <a:cs typeface="Times New Roman" panose="02020603050405020304" pitchFamily="18" charset="0"/>
              </a:rPr>
              <a:t>The NFHS continues to focus on the health and safety of all participants.  Consideration should be taken into account whether at the beginning of the season or after an extended absence from the activity.   This would include but not limited to mental, physical and emotional preparedness of the participant. Emphasis should be given to strength and conditioning, skill progressions, state association return to play protocols and any state and local guidelines.  Further risk minimization would also include being mindful of the potential of overuse injuries due to extended practices, performances and competitions. </a:t>
            </a:r>
          </a:p>
          <a:p>
            <a:endParaRPr lang="en-US" sz="2400"/>
          </a:p>
        </p:txBody>
      </p:sp>
    </p:spTree>
    <p:extLst>
      <p:ext uri="{BB962C8B-B14F-4D97-AF65-F5344CB8AC3E}">
        <p14:creationId xmlns:p14="http://schemas.microsoft.com/office/powerpoint/2010/main" val="1637524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A9E5D3-2274-C34A-B671-30A508BCC931}"/>
              </a:ext>
            </a:extLst>
          </p:cNvPr>
          <p:cNvSpPr txBox="1"/>
          <p:nvPr/>
        </p:nvSpPr>
        <p:spPr>
          <a:xfrm>
            <a:off x="784257" y="2943923"/>
            <a:ext cx="10623486" cy="369332"/>
          </a:xfrm>
          <a:prstGeom prst="rect">
            <a:avLst/>
          </a:prstGeom>
          <a:noFill/>
        </p:spPr>
        <p:txBody>
          <a:bodyPr wrap="none" rtlCol="0">
            <a:spAutoFit/>
          </a:bodyPr>
          <a:lstStyle/>
          <a:p>
            <a:r>
              <a:rPr lang="en-US" dirty="0">
                <a:hlinkClick r:id="rId2"/>
              </a:rPr>
              <a:t>https://www.cognitoforms.com/MississippiHighSchoolActivitiesAssociation/RulesClinicAttendanceForm</a:t>
            </a:r>
            <a:endParaRPr lang="en-US" dirty="0"/>
          </a:p>
        </p:txBody>
      </p:sp>
      <p:sp>
        <p:nvSpPr>
          <p:cNvPr id="4" name="TextBox 3">
            <a:extLst>
              <a:ext uri="{FF2B5EF4-FFF2-40B4-BE49-F238E27FC236}">
                <a16:creationId xmlns:a16="http://schemas.microsoft.com/office/drawing/2014/main" id="{04AE7508-51EC-084E-96AF-9882FEB3CBCF}"/>
              </a:ext>
            </a:extLst>
          </p:cNvPr>
          <p:cNvSpPr txBox="1"/>
          <p:nvPr/>
        </p:nvSpPr>
        <p:spPr>
          <a:xfrm>
            <a:off x="1795143" y="1260087"/>
            <a:ext cx="8711616" cy="1200329"/>
          </a:xfrm>
          <a:prstGeom prst="rect">
            <a:avLst/>
          </a:prstGeom>
          <a:noFill/>
        </p:spPr>
        <p:txBody>
          <a:bodyPr wrap="none" rtlCol="0">
            <a:spAutoFit/>
          </a:bodyPr>
          <a:lstStyle/>
          <a:p>
            <a:r>
              <a:rPr lang="en-US" sz="2400" dirty="0"/>
              <a:t>You must complete the rules attendance form to receive credit.</a:t>
            </a:r>
          </a:p>
          <a:p>
            <a:r>
              <a:rPr lang="en-US" sz="2400" dirty="0"/>
              <a:t>Click the link below. If you are not playing the slide show, </a:t>
            </a:r>
          </a:p>
          <a:p>
            <a:r>
              <a:rPr lang="en-US" sz="2400" dirty="0"/>
              <a:t>you will have to copy the link and paste it in </a:t>
            </a:r>
            <a:r>
              <a:rPr lang="en-US" sz="2400"/>
              <a:t>your browser.</a:t>
            </a:r>
            <a:endParaRPr lang="en-US" sz="2400" dirty="0"/>
          </a:p>
        </p:txBody>
      </p:sp>
    </p:spTree>
    <p:extLst>
      <p:ext uri="{BB962C8B-B14F-4D97-AF65-F5344CB8AC3E}">
        <p14:creationId xmlns:p14="http://schemas.microsoft.com/office/powerpoint/2010/main" val="1858993888"/>
      </p:ext>
    </p:extLst>
  </p:cSld>
  <p:clrMapOvr>
    <a:masterClrMapping/>
  </p:clrMapOvr>
</p:sld>
</file>

<file path=ppt/theme/theme1.xml><?xml version="1.0" encoding="utf-8"?>
<a:theme xmlns:a="http://schemas.openxmlformats.org/drawingml/2006/main" name="Office Theme">
  <a:themeElements>
    <a:clrScheme name="NFHS Brand">
      <a:dk1>
        <a:srgbClr val="414B56"/>
      </a:dk1>
      <a:lt1>
        <a:sysClr val="window" lastClr="FFFFFF"/>
      </a:lt1>
      <a:dk2>
        <a:srgbClr val="1F497D"/>
      </a:dk2>
      <a:lt2>
        <a:srgbClr val="D8D8D8"/>
      </a:lt2>
      <a:accent1>
        <a:srgbClr val="FFCE00"/>
      </a:accent1>
      <a:accent2>
        <a:srgbClr val="D21034"/>
      </a:accent2>
      <a:accent3>
        <a:srgbClr val="003798"/>
      </a:accent3>
      <a:accent4>
        <a:srgbClr val="E96B10"/>
      </a:accent4>
      <a:accent5>
        <a:srgbClr val="581963"/>
      </a:accent5>
      <a:accent6>
        <a:srgbClr val="006A4E"/>
      </a:accent6>
      <a:hlink>
        <a:srgbClr val="414B56"/>
      </a:hlink>
      <a:folHlink>
        <a:srgbClr val="0037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FHS Company PowerPoint_2019_Wide Format  -  Read-Only" id="{578E5E0E-7831-4F22-95AE-7160C72C5DED}" vid="{FA4BBCA8-BB05-4FE0-B1B8-97E500620D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FDF4DF7540A984FB69F316346B409C5" ma:contentTypeVersion="13" ma:contentTypeDescription="Create a new document." ma:contentTypeScope="" ma:versionID="a2adcb6fc02ae21e2ea8c06616e8c801">
  <xsd:schema xmlns:xsd="http://www.w3.org/2001/XMLSchema" xmlns:xs="http://www.w3.org/2001/XMLSchema" xmlns:p="http://schemas.microsoft.com/office/2006/metadata/properties" xmlns:ns3="130e0864-2403-490f-bcbf-d19299003739" xmlns:ns4="ee96ef98-143c-4f6b-84b5-8b2f1e572245" targetNamespace="http://schemas.microsoft.com/office/2006/metadata/properties" ma:root="true" ma:fieldsID="976139fc8073c40fde6d26dfa9a181ea" ns3:_="" ns4:_="">
    <xsd:import namespace="130e0864-2403-490f-bcbf-d19299003739"/>
    <xsd:import namespace="ee96ef98-143c-4f6b-84b5-8b2f1e57224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e0864-2403-490f-bcbf-d192990037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96ef98-143c-4f6b-84b5-8b2f1e57224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A969CC-7EB7-4C0F-8088-79C2BF64370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AE4A896-8D48-4D19-8456-71481B12F973}">
  <ds:schemaRefs>
    <ds:schemaRef ds:uri="130e0864-2403-490f-bcbf-d19299003739"/>
    <ds:schemaRef ds:uri="ee96ef98-143c-4f6b-84b5-8b2f1e5722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D24A78-5130-4CFD-9517-F0D6D4083F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2020 NFHS Spirit Rules Interp PPT</Template>
  <TotalTime>206</TotalTime>
  <Words>709</Words>
  <Application>Microsoft Macintosh PowerPoint</Application>
  <PresentationFormat>Widescreen</PresentationFormat>
  <Paragraphs>66</Paragraphs>
  <Slides>14</Slides>
  <Notes>3</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Courier New</vt:lpstr>
      <vt:lpstr>Wingdings</vt:lpstr>
      <vt:lpstr>Office Theme</vt:lpstr>
      <vt:lpstr>2021 Spirit Rules </vt:lpstr>
      <vt:lpstr>2021 Rules Changes</vt:lpstr>
      <vt:lpstr>Rule 2-1-21 Religious head coverings</vt:lpstr>
      <vt:lpstr>3-2-1b 4-2-1b  Stunting Personnel</vt:lpstr>
      <vt:lpstr>PowerPoint Presentation</vt:lpstr>
      <vt:lpstr>3-3-3 Inversions</vt:lpstr>
      <vt:lpstr>PowerPoint Presentation</vt:lpstr>
      <vt:lpstr>Rule 3-3-6d Suspended Stunts (Deleted)</vt:lpstr>
      <vt:lpstr>Rule 3-5-5c Release Stunts/tosses</vt:lpstr>
      <vt:lpstr>PowerPoint Presentation</vt:lpstr>
      <vt:lpstr>Rule 4-2-8 Stunting Personnel</vt:lpstr>
      <vt:lpstr>2021 Points of emphasis</vt:lpstr>
      <vt:lpstr>Return to Play/activity</vt:lpstr>
      <vt:lpstr>PowerPoint Presentation</vt:lpstr>
    </vt:vector>
  </TitlesOfParts>
  <Company>NFHS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Spirit Summit and  Rules Interpretation</dc:title>
  <dc:creator>James Weaver</dc:creator>
  <cp:lastModifiedBy>Keith Warren</cp:lastModifiedBy>
  <cp:revision>17</cp:revision>
  <dcterms:created xsi:type="dcterms:W3CDTF">2021-06-04T15:57:25Z</dcterms:created>
  <dcterms:modified xsi:type="dcterms:W3CDTF">2021-07-27T23:00:09Z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0x0101002FDF4DF7540A984FB69F316346B409C5</vt:lpwstr>
  </property>
</Properties>
</file>